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54" r:id="rId2"/>
    <p:sldId id="284" r:id="rId3"/>
    <p:sldId id="355" r:id="rId4"/>
    <p:sldId id="356" r:id="rId5"/>
    <p:sldId id="357" r:id="rId6"/>
    <p:sldId id="358" r:id="rId7"/>
    <p:sldId id="359" r:id="rId8"/>
    <p:sldId id="360" r:id="rId9"/>
    <p:sldId id="361" r:id="rId10"/>
    <p:sldId id="362" r:id="rId11"/>
    <p:sldId id="363" r:id="rId12"/>
    <p:sldId id="364" r:id="rId13"/>
    <p:sldId id="323" r:id="rId1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990000"/>
    <a:srgbClr val="028848"/>
    <a:srgbClr val="FF00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38" autoAdjust="0"/>
    <p:restoredTop sz="95226" autoAdjust="0"/>
  </p:normalViewPr>
  <p:slideViewPr>
    <p:cSldViewPr>
      <p:cViewPr>
        <p:scale>
          <a:sx n="111" d="100"/>
          <a:sy n="111" d="100"/>
        </p:scale>
        <p:origin x="1912" y="2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36" d="100"/>
          <a:sy n="36" d="100"/>
        </p:scale>
        <p:origin x="-282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CA159294-520A-460D-93E8-EC612C716D9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r>
              <a:rPr lang="en-US" altLang="en-US"/>
              <a:t>Amity Business School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F2A057A4-81C0-431B-9B80-F6878B3169C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EC5F8D61-89A0-4573-B331-AD454A2907C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108932AE-39B7-4ACC-92AC-0CE2A85FB33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0F9626A-27AC-45E0-A3E5-94FEB7570E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jp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D8692C44-4F78-4E9B-8324-2F06EE90F54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r>
              <a:rPr lang="en-US" altLang="en-US"/>
              <a:t>Amity Business School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8F340E76-3341-439B-9B31-45C5286F4C7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D3374E36-CE02-46C6-92F7-7452FDDB40E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C8C91A5-96D2-403C-AB33-53765CE465E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5943600"/>
            <a:ext cx="5486400" cy="251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147DD904-B6FC-4478-A8C3-641011D44E2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5CFFC1F7-050F-448D-85D1-DC7700C2F1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1AE8822-BEAC-4CBD-B60C-AFE19D80137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2AB89-6416-4B8D-8775-FA98101CA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A5032-A5CB-4443-8A4A-47D4C1C25B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8B50B-7B5F-46A6-92A3-DE6C21B649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286A77-2504-4226-829F-E11BC46CAC3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90933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5476-33F2-4974-A74D-48ACF8814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00668F-21D8-4C49-BCAC-D2F4F2CF7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64D39-8479-4281-A1F6-CFDDDCFC5D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4F5685-63D6-4B99-B889-F5251318120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7525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F1A5DB-56EC-4DFE-B4EF-69E068FEBC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408176-DB1D-4CA2-BF2D-4A73EA125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E167F-AEB1-4BF2-860F-22F0CB5E1C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37B745-9700-4BA7-A6C3-695E2C28525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6355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B508B-8554-4FCD-9619-C4CB4BDE3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4A374-37A5-4DAF-A41B-09C9B4630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2287587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37213-DFB7-43B7-AA01-7A6331D4B0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4B9FC-F7FA-4A5F-A68B-9084E75933A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41962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3598D-A351-4E13-90C7-5823E8E56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70C79-5BD7-4A65-A6BE-E7589C8F5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490C4-F426-4610-BA9D-B0E06299CE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7BBFC6-8509-4D29-8497-A599BFB10EF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83587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FB3F5-42E1-47A3-A21E-FB6B83B8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06024-0A4A-4A9D-9FE9-6FBE908CEC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EC4AC-DA3E-4AFB-BFCE-FD17481D9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ED24E-F97E-4150-B813-026FAD411C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28A42B-9FA6-4543-AF9C-380CA704903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7628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5AD35-94EA-40E2-9769-6DF13B9BB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A11F2-3F60-4CC7-8A7B-B7573A5A5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F48F2-01B7-4DD9-ABBC-F8DAABFE5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7269D5-83F8-45FD-A3AA-0FA829061F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99423C-1AAA-4A94-8410-D37E6BA48B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88E64-AC69-4682-9C13-4AE8D44F27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C34058-33B8-4ECC-AC0D-5767CD50B0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96814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21BDC-1304-4BF3-B346-485EFEBCA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663D41-321D-4647-AE5B-DC88C696FD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D05B2F-A227-4A5D-B773-CDA53A209A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8889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9F7CA8-9CE2-4055-A857-7677067DC4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37B527-40FE-43B6-AD95-3330211853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8174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178BC-C1C4-4A72-B55D-27121D621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62973-5350-4743-B0D6-EBD1B55D0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BC5B38-3B8F-4C4D-B9FA-D7EFB5BDD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AA28F6-6CC6-4DEF-BCFD-1EB3271B0A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9A3A2A-523B-4C34-9AAD-376B93DF8E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9907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271B9-61BD-4288-A396-686B31965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2CC32-F318-4399-BB0E-04821322B5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AD0DE-B099-46AC-8953-BA8C1AF3E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19ED4-3EE6-4D35-BA0A-20CEAA92DC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42EDE0-F372-4963-9F90-0441B914DE0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3474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8">
            <a:extLst>
              <a:ext uri="{FF2B5EF4-FFF2-40B4-BE49-F238E27FC236}">
                <a16:creationId xmlns:a16="http://schemas.microsoft.com/office/drawing/2014/main" id="{B5C205A5-2743-4AA7-8B40-EF5881452B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365"/>
          <a:stretch>
            <a:fillRect/>
          </a:stretch>
        </p:blipFill>
        <p:spPr bwMode="auto">
          <a:xfrm>
            <a:off x="3175" y="3175"/>
            <a:ext cx="9137650" cy="113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Rectangle 6">
            <a:extLst>
              <a:ext uri="{FF2B5EF4-FFF2-40B4-BE49-F238E27FC236}">
                <a16:creationId xmlns:a16="http://schemas.microsoft.com/office/drawing/2014/main" id="{44EA2043-D3D1-4FB6-95E5-3447422486F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99263" y="6400800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100"/>
            </a:lvl1pPr>
          </a:lstStyle>
          <a:p>
            <a:pPr>
              <a:defRPr/>
            </a:pPr>
            <a:r>
              <a:rPr lang="en-US" altLang="en-US"/>
              <a:t>AKJ</a:t>
            </a:r>
          </a:p>
        </p:txBody>
      </p:sp>
      <p:sp>
        <p:nvSpPr>
          <p:cNvPr id="1028" name="Rectangle 8">
            <a:extLst>
              <a:ext uri="{FF2B5EF4-FFF2-40B4-BE49-F238E27FC236}">
                <a16:creationId xmlns:a16="http://schemas.microsoft.com/office/drawing/2014/main" id="{B4B8BFA6-1B01-4E51-8F4C-8C10AEA073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609600"/>
            <a:ext cx="51054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altLang="en-US" sz="1600" b="1" dirty="0">
                <a:solidFill>
                  <a:schemeClr val="accent2"/>
                </a:solidFill>
              </a:rPr>
              <a:t>Amity School of Engineering &amp; Technology</a:t>
            </a:r>
          </a:p>
        </p:txBody>
      </p:sp>
      <p:sp>
        <p:nvSpPr>
          <p:cNvPr id="1029" name="Rectangle 10">
            <a:extLst>
              <a:ext uri="{FF2B5EF4-FFF2-40B4-BE49-F238E27FC236}">
                <a16:creationId xmlns:a16="http://schemas.microsoft.com/office/drawing/2014/main" id="{BC43B3D7-3993-4626-9F89-DDAE54C2D6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438400" y="6705600"/>
            <a:ext cx="6705600" cy="152400"/>
          </a:xfrm>
          <a:prstGeom prst="rect">
            <a:avLst/>
          </a:prstGeom>
          <a:solidFill>
            <a:srgbClr val="F1B43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ailydesignidea.wordpress.com/2012/02/16/your-next-thank-you-note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615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67930" y="801866"/>
            <a:ext cx="3979563" cy="523063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10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00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lgerian" panose="04020705040A02060702" pitchFamily="82" charset="0"/>
              </a:rPr>
              <a:t>Data structures using C</a:t>
            </a: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Module 4 - Lecture III</a:t>
            </a:r>
          </a:p>
          <a:p>
            <a:pPr marL="0" indent="0">
              <a:buNone/>
            </a:pPr>
            <a:endParaRPr lang="en-US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000000"/>
              </a:solidFill>
              <a:latin typeface="Baskerville Old Face" panose="02020602080505020303" pitchFamily="18" charset="0"/>
            </a:endParaRP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Trees</a:t>
            </a:r>
          </a:p>
          <a:p>
            <a:pPr marL="0" indent="0">
              <a:buNone/>
            </a:pPr>
            <a:endParaRPr lang="en-US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000000"/>
              </a:solidFill>
              <a:latin typeface="Baskerville Old Face" panose="02020602080505020303" pitchFamily="18" charset="0"/>
            </a:endParaRPr>
          </a:p>
          <a:p>
            <a:pPr marL="0" indent="0">
              <a:buNone/>
            </a:pPr>
            <a:endParaRPr lang="en-US" sz="21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000000"/>
              </a:solidFill>
              <a:latin typeface="Baskerville Old Face" panose="02020602080505020303" pitchFamily="18" charset="0"/>
            </a:endParaRP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Prepared By</a:t>
            </a:r>
          </a:p>
          <a:p>
            <a:pPr marL="0" indent="0">
              <a:buNone/>
            </a:pPr>
            <a:r>
              <a:rPr lang="en-US" sz="2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00"/>
                </a:solidFill>
                <a:latin typeface="Baskerville Old Face" panose="02020602080505020303" pitchFamily="18" charset="0"/>
              </a:rPr>
              <a:t>Ms. Smriti Sehgal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D3BB94-84BD-4A90-BE69-CC3B9F7CCA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119447" y="6223702"/>
            <a:ext cx="428046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6F37B527-40FE-43B6-AD95-333021185313}" type="slidenum">
              <a:rPr lang="en-US" altLang="en-US" sz="900">
                <a:solidFill>
                  <a:srgbClr val="898989"/>
                </a:solidFill>
              </a:rPr>
              <a:pPr>
                <a:spcAft>
                  <a:spcPts val="600"/>
                </a:spcAft>
                <a:defRPr/>
              </a:pPr>
              <a:t>1</a:t>
            </a:fld>
            <a:endParaRPr lang="en-US" altLang="en-US" sz="900">
              <a:solidFill>
                <a:srgbClr val="898989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4318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79"/>
    </mc:Choice>
    <mc:Fallback xmlns="">
      <p:transition spd="slow" advTm="1107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92E30-B634-994F-A278-D62B26E69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62000" y="38100"/>
            <a:ext cx="7886700" cy="1325563"/>
          </a:xfrm>
        </p:spPr>
        <p:txBody>
          <a:bodyPr/>
          <a:lstStyle/>
          <a:p>
            <a:r>
              <a:rPr lang="en-US" dirty="0"/>
              <a:t>Deletion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A49CFA-3F12-1440-9B40-3621E780A7C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05B2F-A227-4A5D-B773-CDA53A209A4F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36D890-0C6D-A048-ABA9-D9BD470844D0}"/>
              </a:ext>
            </a:extLst>
          </p:cNvPr>
          <p:cNvSpPr/>
          <p:nvPr/>
        </p:nvSpPr>
        <p:spPr>
          <a:xfrm>
            <a:off x="855663" y="1676400"/>
            <a:ext cx="7010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i="1" dirty="0">
                <a:latin typeface="Roboto"/>
              </a:rPr>
              <a:t>2. Node to be deleted has only one child:</a:t>
            </a:r>
            <a:r>
              <a:rPr lang="en-IN" dirty="0">
                <a:latin typeface="Roboto"/>
              </a:rPr>
              <a:t> Copy the child to the node and delete the child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52902E-526C-3B4B-B14A-E5C4D845D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473" y="2647950"/>
            <a:ext cx="66802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190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6DDEC-A119-7041-8A1B-DECEF266C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9600" y="201612"/>
            <a:ext cx="7886700" cy="625475"/>
          </a:xfrm>
        </p:spPr>
        <p:txBody>
          <a:bodyPr/>
          <a:lstStyle/>
          <a:p>
            <a:r>
              <a:rPr lang="en-US" dirty="0"/>
              <a:t>Deletion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042882-01EE-A64F-B83C-EFD3F06C59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05B2F-A227-4A5D-B773-CDA53A209A4F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7C261C-16F7-8143-BE3B-8264EC59EB42}"/>
              </a:ext>
            </a:extLst>
          </p:cNvPr>
          <p:cNvSpPr/>
          <p:nvPr/>
        </p:nvSpPr>
        <p:spPr>
          <a:xfrm>
            <a:off x="609600" y="1219200"/>
            <a:ext cx="78867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>
                <a:latin typeface="Roboto"/>
              </a:rPr>
              <a:t>3) </a:t>
            </a:r>
            <a:r>
              <a:rPr lang="en-IN" b="1" i="1" dirty="0">
                <a:latin typeface="Roboto"/>
              </a:rPr>
              <a:t>Node to be deleted has two children:</a:t>
            </a:r>
            <a:r>
              <a:rPr lang="en-IN" b="1" dirty="0">
                <a:latin typeface="Roboto"/>
              </a:rPr>
              <a:t> </a:t>
            </a:r>
            <a:r>
              <a:rPr lang="en-IN" dirty="0">
                <a:latin typeface="Roboto"/>
              </a:rPr>
              <a:t>Find </a:t>
            </a:r>
            <a:r>
              <a:rPr lang="en-IN" dirty="0" err="1">
                <a:latin typeface="Roboto"/>
              </a:rPr>
              <a:t>inorder</a:t>
            </a:r>
            <a:r>
              <a:rPr lang="en-IN" dirty="0">
                <a:latin typeface="Roboto"/>
              </a:rPr>
              <a:t> successor of the node. Copy contents of the </a:t>
            </a:r>
            <a:r>
              <a:rPr lang="en-IN" dirty="0" err="1">
                <a:latin typeface="Roboto"/>
              </a:rPr>
              <a:t>inorder</a:t>
            </a:r>
            <a:r>
              <a:rPr lang="en-IN" dirty="0">
                <a:latin typeface="Roboto"/>
              </a:rPr>
              <a:t> successor to the node and delete the </a:t>
            </a:r>
            <a:r>
              <a:rPr lang="en-IN" dirty="0" err="1">
                <a:latin typeface="Roboto"/>
              </a:rPr>
              <a:t>inorder</a:t>
            </a:r>
            <a:r>
              <a:rPr lang="en-IN" dirty="0">
                <a:latin typeface="Roboto"/>
              </a:rPr>
              <a:t> successor. Note that </a:t>
            </a:r>
            <a:r>
              <a:rPr lang="en-IN" dirty="0" err="1">
                <a:latin typeface="Roboto"/>
              </a:rPr>
              <a:t>inorder</a:t>
            </a:r>
            <a:r>
              <a:rPr lang="en-IN" dirty="0">
                <a:latin typeface="Roboto"/>
              </a:rPr>
              <a:t> predecessor can also be used.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01387C-DB9B-8046-B06A-E202D0CBF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635250"/>
            <a:ext cx="62357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0BAF0-5C8E-1D4B-AD92-56FE02CFF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14401"/>
            <a:ext cx="7886700" cy="838200"/>
          </a:xfrm>
        </p:spPr>
        <p:txBody>
          <a:bodyPr/>
          <a:lstStyle/>
          <a:p>
            <a:r>
              <a:rPr lang="en-US" dirty="0"/>
              <a:t>Create a BST from following: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237C20-0E01-8E46-8DF1-513A7919C4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05B2F-A227-4A5D-B773-CDA53A209A4F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FEFB8-6E2B-A047-B4B6-85909C9FB814}"/>
              </a:ext>
            </a:extLst>
          </p:cNvPr>
          <p:cNvSpPr txBox="1"/>
          <p:nvPr/>
        </p:nvSpPr>
        <p:spPr>
          <a:xfrm>
            <a:off x="2057400" y="1905000"/>
            <a:ext cx="5492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98,2,48,12,56,32,4,67,23,87,123,55,46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A9EBF3-EC99-4042-8570-14DCBFFAB7AD}"/>
              </a:ext>
            </a:extLst>
          </p:cNvPr>
          <p:cNvSpPr txBox="1"/>
          <p:nvPr/>
        </p:nvSpPr>
        <p:spPr>
          <a:xfrm>
            <a:off x="1219200" y="2895600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Insert 21,39,45,54,63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D4EBFC-A895-0A40-A490-C7501028A08D}"/>
              </a:ext>
            </a:extLst>
          </p:cNvPr>
          <p:cNvSpPr txBox="1"/>
          <p:nvPr/>
        </p:nvSpPr>
        <p:spPr>
          <a:xfrm>
            <a:off x="1219200" y="3424535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Delete values 23, 56, 2, 45</a:t>
            </a:r>
          </a:p>
        </p:txBody>
      </p:sp>
    </p:spTree>
    <p:extLst>
      <p:ext uri="{BB962C8B-B14F-4D97-AF65-F5344CB8AC3E}">
        <p14:creationId xmlns:p14="http://schemas.microsoft.com/office/powerpoint/2010/main" val="3474346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5E766A-5517-4C2E-A781-55A4731FB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F37B527-40FE-43B6-AD95-333021185313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109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C0DD0556-4761-CA45-A929-2092E1C7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34150" y="6383338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zh-TW"/>
            </a:defPPr>
            <a:lvl1pPr algn="r" rtl="0" fontAlgn="base">
              <a:spcBef>
                <a:spcPct val="50000"/>
              </a:spcBef>
              <a:spcAft>
                <a:spcPct val="0"/>
              </a:spcAft>
              <a:defRPr kumimoji="1" sz="1400" kern="1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rgbClr val="003399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rgbClr val="003399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rgbClr val="003399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rgbClr val="003399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defRPr>
            </a:lvl5pPr>
            <a:lvl6pPr marL="2286000" algn="l" defTabSz="914400" rtl="0" eaLnBrk="1" latinLnBrk="0" hangingPunct="1">
              <a:defRPr kumimoji="1" sz="2000" kern="1200">
                <a:solidFill>
                  <a:srgbClr val="003399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defRPr>
            </a:lvl6pPr>
            <a:lvl7pPr marL="2743200" algn="l" defTabSz="914400" rtl="0" eaLnBrk="1" latinLnBrk="0" hangingPunct="1">
              <a:defRPr kumimoji="1" sz="2000" kern="1200">
                <a:solidFill>
                  <a:srgbClr val="003399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defRPr>
            </a:lvl7pPr>
            <a:lvl8pPr marL="3200400" algn="l" defTabSz="914400" rtl="0" eaLnBrk="1" latinLnBrk="0" hangingPunct="1">
              <a:defRPr kumimoji="1" sz="2000" kern="1200">
                <a:solidFill>
                  <a:srgbClr val="003399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defRPr>
            </a:lvl8pPr>
            <a:lvl9pPr marL="3657600" algn="l" defTabSz="914400" rtl="0" eaLnBrk="1" latinLnBrk="0" hangingPunct="1">
              <a:defRPr kumimoji="1" sz="2000" kern="1200">
                <a:solidFill>
                  <a:srgbClr val="003399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defRPr>
            </a:lvl9pPr>
          </a:lstStyle>
          <a:p>
            <a:fld id="{0444D810-DE0A-354C-8ACD-000E7D3BF8A6}" type="slidenum">
              <a:rPr lang="en-US" altLang="zh-TW" smtClean="0"/>
              <a:pPr/>
              <a:t>2</a:t>
            </a:fld>
            <a:endParaRPr lang="en-US" altLang="zh-TW"/>
          </a:p>
        </p:txBody>
      </p:sp>
      <p:sp>
        <p:nvSpPr>
          <p:cNvPr id="39939" name="Rectangle 1027">
            <a:extLst>
              <a:ext uri="{FF2B5EF4-FFF2-40B4-BE49-F238E27FC236}">
                <a16:creationId xmlns:a16="http://schemas.microsoft.com/office/drawing/2014/main" id="{1DBE2F9F-8231-2445-9D7F-DD3BAAEDFC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76200"/>
            <a:ext cx="53340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 anchor="ctr"/>
          <a:lstStyle>
            <a:lvl1pPr>
              <a:defRPr kumimoji="1" sz="4400">
                <a:solidFill>
                  <a:schemeClr val="tx2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>
              <a:defRPr kumimoji="1" sz="4400">
                <a:solidFill>
                  <a:schemeClr val="tx2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>
              <a:defRPr kumimoji="1" sz="4400">
                <a:solidFill>
                  <a:schemeClr val="tx2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>
              <a:defRPr kumimoji="1" sz="4400">
                <a:solidFill>
                  <a:schemeClr val="tx2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>
              <a:defRPr kumimoji="1" sz="4400">
                <a:solidFill>
                  <a:schemeClr val="tx2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/>
            <a:r>
              <a:rPr lang="en-US" altLang="zh-TW" sz="4000" dirty="0"/>
              <a:t>Expression Tree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188299-17E8-9A41-8796-5579850C8730}"/>
              </a:ext>
            </a:extLst>
          </p:cNvPr>
          <p:cNvSpPr/>
          <p:nvPr/>
        </p:nvSpPr>
        <p:spPr>
          <a:xfrm>
            <a:off x="609600" y="1371600"/>
            <a:ext cx="7696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latin typeface="Roboto"/>
              </a:rPr>
              <a:t>Expression tree is a binary tree in which each internal node corresponds to operator and each leaf node corresponds to operand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669763-6EE7-704F-865B-071D6B12F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511534"/>
            <a:ext cx="2743200" cy="33782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6C38BAF-D450-7D46-9267-A1E4D3F7705D}"/>
              </a:ext>
            </a:extLst>
          </p:cNvPr>
          <p:cNvSpPr/>
          <p:nvPr/>
        </p:nvSpPr>
        <p:spPr>
          <a:xfrm>
            <a:off x="609600" y="2940447"/>
            <a:ext cx="14927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Roboto"/>
              </a:rPr>
              <a:t>3 + ((5+9)*2)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476FE1-B8D9-D044-BCA1-39FF5E9F19E8}"/>
              </a:ext>
            </a:extLst>
          </p:cNvPr>
          <p:cNvSpPr/>
          <p:nvPr/>
        </p:nvSpPr>
        <p:spPr>
          <a:xfrm>
            <a:off x="4248150" y="5051207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err="1">
                <a:latin typeface="Roboto"/>
              </a:rPr>
              <a:t>Inorder</a:t>
            </a:r>
            <a:r>
              <a:rPr lang="en-IN" dirty="0">
                <a:latin typeface="Roboto"/>
              </a:rPr>
              <a:t> traversal of expression tree produces infix version of given postfix expression (same with </a:t>
            </a:r>
            <a:r>
              <a:rPr lang="en-IN" dirty="0" err="1">
                <a:latin typeface="Roboto"/>
              </a:rPr>
              <a:t>preorder</a:t>
            </a:r>
            <a:r>
              <a:rPr lang="en-IN" dirty="0">
                <a:latin typeface="Roboto"/>
              </a:rPr>
              <a:t> traversal it gives prefix expression)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688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0B048-0EA9-BF43-9D39-E3431AF84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6700" cy="549275"/>
          </a:xfrm>
        </p:spPr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438A49-749E-6844-983B-F6B4619755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05B2F-A227-4A5D-B773-CDA53A209A4F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3E2E63-873C-874C-BC88-1E1A2271D014}"/>
              </a:ext>
            </a:extLst>
          </p:cNvPr>
          <p:cNvSpPr/>
          <p:nvPr/>
        </p:nvSpPr>
        <p:spPr>
          <a:xfrm>
            <a:off x="914400" y="1143000"/>
            <a:ext cx="3276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>
                <a:latin typeface="Roboto"/>
              </a:rPr>
              <a:t>Evaluating the expression represented by expression tree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2C82F5-18F1-F94A-B606-9BC0C6C18CD7}"/>
              </a:ext>
            </a:extLst>
          </p:cNvPr>
          <p:cNvSpPr/>
          <p:nvPr/>
        </p:nvSpPr>
        <p:spPr>
          <a:xfrm>
            <a:off x="381000" y="2483347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/>
              <a:t>Let t be the expression tree</a:t>
            </a:r>
          </a:p>
          <a:p>
            <a:r>
              <a:rPr lang="en-IN" dirty="0"/>
              <a:t> If t is not null then </a:t>
            </a:r>
          </a:p>
          <a:p>
            <a:r>
              <a:rPr lang="en-IN" dirty="0"/>
              <a:t>	If </a:t>
            </a:r>
            <a:r>
              <a:rPr lang="en-IN" dirty="0" err="1"/>
              <a:t>t.value</a:t>
            </a:r>
            <a:r>
              <a:rPr lang="en-IN" dirty="0"/>
              <a:t> is operand then </a:t>
            </a:r>
          </a:p>
          <a:p>
            <a:r>
              <a:rPr lang="en-IN" dirty="0"/>
              <a:t>		Return </a:t>
            </a:r>
            <a:r>
              <a:rPr lang="en-IN" dirty="0" err="1"/>
              <a:t>t.value</a:t>
            </a:r>
            <a:r>
              <a:rPr lang="en-IN" dirty="0"/>
              <a:t> </a:t>
            </a:r>
          </a:p>
          <a:p>
            <a:r>
              <a:rPr lang="en-IN" dirty="0"/>
              <a:t>	A = solve(</a:t>
            </a:r>
            <a:r>
              <a:rPr lang="en-IN" dirty="0" err="1"/>
              <a:t>t.left</a:t>
            </a:r>
            <a:r>
              <a:rPr lang="en-IN" dirty="0"/>
              <a:t>) </a:t>
            </a:r>
          </a:p>
          <a:p>
            <a:r>
              <a:rPr lang="en-IN" dirty="0"/>
              <a:t>	B = solve(</a:t>
            </a:r>
            <a:r>
              <a:rPr lang="en-IN" dirty="0" err="1"/>
              <a:t>t.right</a:t>
            </a:r>
            <a:r>
              <a:rPr lang="en-IN" dirty="0"/>
              <a:t>) </a:t>
            </a:r>
          </a:p>
          <a:p>
            <a:endParaRPr lang="en-IN" dirty="0"/>
          </a:p>
          <a:p>
            <a:r>
              <a:rPr lang="en-IN" dirty="0"/>
              <a:t>	Return calculate(A, B, </a:t>
            </a:r>
            <a:r>
              <a:rPr lang="en-IN" dirty="0" err="1"/>
              <a:t>t.value</a:t>
            </a:r>
            <a:r>
              <a:rPr lang="en-IN" dirty="0"/>
              <a:t>)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2C2C0-EC04-844B-BBDC-7A74253F8D7E}"/>
              </a:ext>
            </a:extLst>
          </p:cNvPr>
          <p:cNvSpPr/>
          <p:nvPr/>
        </p:nvSpPr>
        <p:spPr>
          <a:xfrm>
            <a:off x="5106110" y="1179352"/>
            <a:ext cx="3826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latin typeface="Roboto"/>
              </a:rPr>
              <a:t>Construction of Expression Tree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771317D-F9C2-634D-B304-31278F3778A8}"/>
              </a:ext>
            </a:extLst>
          </p:cNvPr>
          <p:cNvCxnSpPr>
            <a:cxnSpLocks/>
          </p:cNvCxnSpPr>
          <p:nvPr/>
        </p:nvCxnSpPr>
        <p:spPr>
          <a:xfrm>
            <a:off x="4953000" y="1143000"/>
            <a:ext cx="0" cy="53106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23E6C7F-7ABF-274F-B3B2-C447E8BF27CB}"/>
              </a:ext>
            </a:extLst>
          </p:cNvPr>
          <p:cNvSpPr/>
          <p:nvPr/>
        </p:nvSpPr>
        <p:spPr>
          <a:xfrm>
            <a:off x="5142799" y="2483347"/>
            <a:ext cx="346779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Roboto"/>
              </a:rPr>
              <a:t>Loop through input expression and do following for every character.</a:t>
            </a:r>
          </a:p>
          <a:p>
            <a:br>
              <a:rPr lang="en-IN" dirty="0"/>
            </a:br>
            <a:r>
              <a:rPr lang="en-IN" dirty="0">
                <a:latin typeface="Roboto"/>
              </a:rPr>
              <a:t>1) If character is operand push that into stack</a:t>
            </a:r>
          </a:p>
          <a:p>
            <a:br>
              <a:rPr lang="en-IN" dirty="0"/>
            </a:br>
            <a:r>
              <a:rPr lang="en-IN" dirty="0">
                <a:latin typeface="Roboto"/>
              </a:rPr>
              <a:t>2) If character is operator pop two values from stack make them its child and push current node again.</a:t>
            </a:r>
          </a:p>
          <a:p>
            <a:br>
              <a:rPr lang="en-IN" dirty="0"/>
            </a:br>
            <a:r>
              <a:rPr lang="en-IN" dirty="0">
                <a:latin typeface="Roboto"/>
              </a:rPr>
              <a:t>At the end only element of stack will be root of expression tree.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36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1D974B-F95A-9745-AA81-9407952A91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05B2F-A227-4A5D-B773-CDA53A209A4F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A6CE39-E600-0443-B99D-B6023FA4AA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371600" y="990600"/>
            <a:ext cx="72136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52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9E7B4-CAEA-524A-B7D6-1E195BB9C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9600" y="163512"/>
            <a:ext cx="7886700" cy="549275"/>
          </a:xfrm>
        </p:spPr>
        <p:txBody>
          <a:bodyPr/>
          <a:lstStyle/>
          <a:p>
            <a:r>
              <a:rPr lang="en-US" dirty="0" err="1"/>
              <a:t>Eg.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FF7312-F978-D642-93DD-3740171057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05B2F-A227-4A5D-B773-CDA53A209A4F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513C64-2E3C-E14A-ABD9-05BD9EC7A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600200"/>
            <a:ext cx="6248400" cy="406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56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67515-7B3C-0E46-9EFB-7EBF5558B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9600" y="239712"/>
            <a:ext cx="7886700" cy="701675"/>
          </a:xfrm>
        </p:spPr>
        <p:txBody>
          <a:bodyPr/>
          <a:lstStyle/>
          <a:p>
            <a:r>
              <a:rPr lang="en-US" dirty="0"/>
              <a:t>BST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82ADF4-5FD6-B946-A295-B316AB0289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05B2F-A227-4A5D-B773-CDA53A209A4F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1061D0-6D24-CF43-95C0-03BCAAFA50FA}"/>
              </a:ext>
            </a:extLst>
          </p:cNvPr>
          <p:cNvSpPr/>
          <p:nvPr/>
        </p:nvSpPr>
        <p:spPr>
          <a:xfrm>
            <a:off x="152400" y="1085770"/>
            <a:ext cx="8305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Roboto"/>
              </a:rPr>
              <a:t>Binary Search Tree, is a node-based binary tree data structure which has the following properties:</a:t>
            </a:r>
          </a:p>
          <a:p>
            <a:endParaRPr lang="en-IN" dirty="0">
              <a:latin typeface="Robo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Roboto"/>
              </a:rPr>
              <a:t>The left subtree of a node contains only nodes with keys lesser than the node’s key.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Roboto"/>
              </a:rPr>
              <a:t>The right subtree of a node contains only nodes with keys greater than the node’s key.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Roboto"/>
              </a:rPr>
              <a:t>The left and right subtree each must also be a binary search tree.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Roboto"/>
              </a:rPr>
              <a:t>There must be no duplicate nodes.</a:t>
            </a:r>
            <a:endParaRPr lang="en-IN" b="0" i="0" dirty="0">
              <a:effectLst/>
              <a:latin typeface="Robot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5E1412-E7FA-DC4A-9B4C-B5E694C76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3777375"/>
            <a:ext cx="3276600" cy="288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826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33E0-876E-BA42-B731-750578464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9600" y="127000"/>
            <a:ext cx="7886700" cy="476251"/>
          </a:xfrm>
        </p:spPr>
        <p:txBody>
          <a:bodyPr/>
          <a:lstStyle/>
          <a:p>
            <a:r>
              <a:rPr lang="en-US" dirty="0"/>
              <a:t>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970EBB-3B09-A54E-A12B-C748EF6E92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05B2F-A227-4A5D-B773-CDA53A209A4F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CA0D4D-61C1-D644-984D-95E8FCBFCE7A}"/>
              </a:ext>
            </a:extLst>
          </p:cNvPr>
          <p:cNvSpPr/>
          <p:nvPr/>
        </p:nvSpPr>
        <p:spPr>
          <a:xfrm>
            <a:off x="457200" y="1371600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>
                <a:latin typeface="Roboto"/>
              </a:rPr>
              <a:t>1. Start from root.</a:t>
            </a:r>
          </a:p>
          <a:p>
            <a:br>
              <a:rPr lang="en-IN" dirty="0"/>
            </a:br>
            <a:r>
              <a:rPr lang="en-IN" dirty="0">
                <a:latin typeface="Roboto"/>
              </a:rPr>
              <a:t>2. Compare the inserting element with root, if less than root, then recurse for left, else recurse for right.</a:t>
            </a:r>
          </a:p>
          <a:p>
            <a:br>
              <a:rPr lang="en-IN" dirty="0"/>
            </a:br>
            <a:r>
              <a:rPr lang="en-IN" dirty="0">
                <a:latin typeface="Roboto"/>
              </a:rPr>
              <a:t>3. If element to search is found anywhere, return true, else return false.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AE5001-C17B-F843-92C1-D5F7E42A9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9663" y="2795131"/>
            <a:ext cx="3759200" cy="330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188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EAFF6-107E-FD46-A092-0CBED3F8E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9600" y="139700"/>
            <a:ext cx="7886700" cy="701675"/>
          </a:xfrm>
        </p:spPr>
        <p:txBody>
          <a:bodyPr/>
          <a:lstStyle/>
          <a:p>
            <a:r>
              <a:rPr lang="en-US" dirty="0"/>
              <a:t>Insertion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861A5-D37B-824F-87F5-663DD4BAF8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05B2F-A227-4A5D-B773-CDA53A209A4F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62AD93-6BB5-0945-B358-E34ECA5D2DC8}"/>
              </a:ext>
            </a:extLst>
          </p:cNvPr>
          <p:cNvSpPr/>
          <p:nvPr/>
        </p:nvSpPr>
        <p:spPr>
          <a:xfrm>
            <a:off x="838200" y="1295400"/>
            <a:ext cx="7696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Roboto"/>
              </a:rPr>
              <a:t>A new key is always inserted at leaf. Search a key from root till we hit a leaf node. Once a leaf node is found, the new node is added as a child of the leaf node.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478FB5-6CCF-D644-BE95-E2E4455D9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8054"/>
            <a:ext cx="4876800" cy="43508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5779FD-F05E-9240-B0A9-B9AE5420FEC0}"/>
              </a:ext>
            </a:extLst>
          </p:cNvPr>
          <p:cNvSpPr/>
          <p:nvPr/>
        </p:nvSpPr>
        <p:spPr>
          <a:xfrm>
            <a:off x="5614035" y="4823936"/>
            <a:ext cx="33261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Roboto"/>
              </a:rPr>
              <a:t>The worst case time complexity of search and insert operations is O(h) where h is height of Binary Search Tree.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484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0858A-658C-4C49-A770-7FD916921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9600" y="163512"/>
            <a:ext cx="7886700" cy="549275"/>
          </a:xfrm>
        </p:spPr>
        <p:txBody>
          <a:bodyPr/>
          <a:lstStyle/>
          <a:p>
            <a:r>
              <a:rPr lang="en-US" dirty="0"/>
              <a:t>Deletion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2BD6BE-08A9-6743-B60E-0F77160A1F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D05B2F-A227-4A5D-B773-CDA53A209A4F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9651E3-4D60-0C4A-9E55-E483F7A90C5C}"/>
              </a:ext>
            </a:extLst>
          </p:cNvPr>
          <p:cNvSpPr/>
          <p:nvPr/>
        </p:nvSpPr>
        <p:spPr>
          <a:xfrm>
            <a:off x="990600" y="2165051"/>
            <a:ext cx="7315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>
                <a:latin typeface="Roboto"/>
              </a:rPr>
              <a:t>1)</a:t>
            </a:r>
            <a:r>
              <a:rPr lang="en-IN" b="1" i="1" dirty="0">
                <a:latin typeface="Roboto"/>
              </a:rPr>
              <a:t> Node to be deleted is leaf:</a:t>
            </a:r>
            <a:r>
              <a:rPr lang="en-IN" dirty="0">
                <a:latin typeface="Roboto"/>
              </a:rPr>
              <a:t> Simply remove from the tree.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AE35B0-B2E6-F34E-BA2B-16E022FB6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770" y="3252570"/>
            <a:ext cx="71882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8211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6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2481</TotalTime>
  <Words>502</Words>
  <Application>Microsoft Macintosh PowerPoint</Application>
  <PresentationFormat>On-screen Show (4:3)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Algerian</vt:lpstr>
      <vt:lpstr>Arial</vt:lpstr>
      <vt:lpstr>Baskerville Old Face</vt:lpstr>
      <vt:lpstr>Roboto</vt:lpstr>
      <vt:lpstr>Times New Roman</vt:lpstr>
      <vt:lpstr>Default Design</vt:lpstr>
      <vt:lpstr>PowerPoint Presentation</vt:lpstr>
      <vt:lpstr>PowerPoint Presentation</vt:lpstr>
      <vt:lpstr>Algorithm</vt:lpstr>
      <vt:lpstr>PowerPoint Presentation</vt:lpstr>
      <vt:lpstr>Eg.</vt:lpstr>
      <vt:lpstr>BST</vt:lpstr>
      <vt:lpstr>Search</vt:lpstr>
      <vt:lpstr>Insertion</vt:lpstr>
      <vt:lpstr>Deletion</vt:lpstr>
      <vt:lpstr>Deletion</vt:lpstr>
      <vt:lpstr>Deletion</vt:lpstr>
      <vt:lpstr>Create a BST from following: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Smriti Sehgal</dc:creator>
  <cp:lastModifiedBy>Smriti Sehgal</cp:lastModifiedBy>
  <cp:revision>60</cp:revision>
  <dcterms:created xsi:type="dcterms:W3CDTF">2020-08-10T17:14:23Z</dcterms:created>
  <dcterms:modified xsi:type="dcterms:W3CDTF">2020-09-22T10:40:42Z</dcterms:modified>
</cp:coreProperties>
</file>

<file path=docProps/thumbnail.jpeg>
</file>